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rzana Boby" userId="f241fefb-25b0-4a48-8c49-b3d924f14e79" providerId="ADAL" clId="{F4537665-6F1E-46B0-A0C1-982775421791}"/>
    <pc:docChg chg="modSld">
      <pc:chgData name="Farzana Boby" userId="f241fefb-25b0-4a48-8c49-b3d924f14e79" providerId="ADAL" clId="{F4537665-6F1E-46B0-A0C1-982775421791}" dt="2026-08-31T12:05:14.796" v="11" actId="20577"/>
      <pc:docMkLst>
        <pc:docMk/>
      </pc:docMkLst>
      <pc:sldChg chg="modSp mod">
        <pc:chgData name="Farzana Boby" userId="f241fefb-25b0-4a48-8c49-b3d924f14e79" providerId="ADAL" clId="{F4537665-6F1E-46B0-A0C1-982775421791}" dt="2026-08-31T12:05:14.796" v="11" actId="20577"/>
        <pc:sldMkLst>
          <pc:docMk/>
          <pc:sldMk cId="0" sldId="261"/>
        </pc:sldMkLst>
        <pc:spChg chg="mod">
          <ac:chgData name="Farzana Boby" userId="f241fefb-25b0-4a48-8c49-b3d924f14e79" providerId="ADAL" clId="{F4537665-6F1E-46B0-A0C1-982775421791}" dt="2026-08-31T12:05:14.796" v="11" actId="20577"/>
          <ac:spMkLst>
            <pc:docMk/>
            <pc:sldMk cId="0" sldId="261"/>
            <ac:spMk id="32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611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070C63-AA15-2A47-9996-993257415515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-228600" y="1524000"/>
            <a:ext cx="7315200" cy="4114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5867400"/>
            <a:ext cx="5486400" cy="48006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11580813"/>
            <a:ext cx="2971800" cy="611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55AE55-1D45-2A42-8D4A-75599F301F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153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6263640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3" name="Image 0" descr="/mnt/data/ddra_docx/word/media/image3.png"/>
          <p:cNvPicPr>
            <a:picLocks noChangeAspect="1"/>
          </p:cNvPicPr>
          <p:nvPr/>
        </p:nvPicPr>
        <p:blipFill>
          <a:blip r:embed="rId3">
            <a:alphaModFix amt="93000"/>
          </a:blip>
          <a:stretch>
            <a:fillRect/>
          </a:stretch>
        </p:blipFill>
        <p:spPr>
          <a:xfrm>
            <a:off x="6263640" y="0"/>
            <a:ext cx="5925312" cy="68580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1600200" y="731520"/>
            <a:ext cx="4663440" cy="73152"/>
          </a:xfrm>
          <a:prstGeom prst="rect">
            <a:avLst/>
          </a:prstGeom>
          <a:solidFill>
            <a:srgbClr val="E2B84B"/>
          </a:solidFill>
          <a:ln w="12700">
            <a:solidFill>
              <a:srgbClr val="E2B8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1"/>
          <p:cNvSpPr/>
          <p:nvPr/>
        </p:nvSpPr>
        <p:spPr>
          <a:xfrm>
            <a:off x="502920" y="731520"/>
            <a:ext cx="2839720" cy="73152"/>
          </a:xfrm>
          <a:prstGeom prst="rect">
            <a:avLst/>
          </a:prstGeom>
          <a:solidFill>
            <a:srgbClr val="147A92"/>
          </a:solidFill>
          <a:ln w="12700">
            <a:solidFill>
              <a:srgbClr val="147A9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502920" y="1143000"/>
            <a:ext cx="5394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900" b="1">
                <a:solidFill>
                  <a:srgbClr val="0B477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InSPIRE Technical Assistance</a:t>
            </a:r>
            <a:endParaRPr lang="en-US" sz="2900"/>
          </a:p>
        </p:txBody>
      </p:sp>
      <p:sp>
        <p:nvSpPr>
          <p:cNvPr id="7" name="Text 4"/>
          <p:cNvSpPr/>
          <p:nvPr/>
        </p:nvSpPr>
        <p:spPr>
          <a:xfrm>
            <a:off x="521208" y="2057400"/>
            <a:ext cx="52120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>
                <a:solidFill>
                  <a:srgbClr val="1D2830"/>
                </a:solidFill>
              </a:rPr>
              <a:t>Scope of Engagement for Interested Applicants</a:t>
            </a:r>
            <a:endParaRPr lang="en-US" sz="2000"/>
          </a:p>
        </p:txBody>
      </p:sp>
      <p:sp>
        <p:nvSpPr>
          <p:cNvPr id="8" name="Text 5"/>
          <p:cNvSpPr/>
          <p:nvPr/>
        </p:nvSpPr>
        <p:spPr>
          <a:xfrm>
            <a:off x="530352" y="2487168"/>
            <a:ext cx="4846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>
                <a:solidFill>
                  <a:srgbClr val="4C5964"/>
                </a:solidFill>
              </a:rPr>
              <a:t>Technical consultant and consultancy firm briefing</a:t>
            </a:r>
            <a:endParaRPr lang="en-US" sz="1250"/>
          </a:p>
        </p:txBody>
      </p:sp>
      <p:sp>
        <p:nvSpPr>
          <p:cNvPr id="9" name="Shape 6"/>
          <p:cNvSpPr/>
          <p:nvPr/>
        </p:nvSpPr>
        <p:spPr>
          <a:xfrm>
            <a:off x="530352" y="3154680"/>
            <a:ext cx="1463040" cy="301752"/>
          </a:xfrm>
          <a:prstGeom prst="roundRect">
            <a:avLst>
              <a:gd name="adj" fmla="val 27273"/>
            </a:avLst>
          </a:prstGeom>
          <a:solidFill>
            <a:srgbClr val="147A92"/>
          </a:solidFill>
          <a:ln w="12700">
            <a:solidFill>
              <a:srgbClr val="147A9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7"/>
          <p:cNvSpPr/>
          <p:nvPr/>
        </p:nvSpPr>
        <p:spPr>
          <a:xfrm>
            <a:off x="603504" y="3223260"/>
            <a:ext cx="131673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</a:rPr>
              <a:t>DDRA</a:t>
            </a:r>
            <a:endParaRPr lang="en-US" sz="1200"/>
          </a:p>
        </p:txBody>
      </p:sp>
      <p:sp>
        <p:nvSpPr>
          <p:cNvPr id="11" name="Shape 8"/>
          <p:cNvSpPr/>
          <p:nvPr/>
        </p:nvSpPr>
        <p:spPr>
          <a:xfrm>
            <a:off x="2148840" y="3154680"/>
            <a:ext cx="1828800" cy="301752"/>
          </a:xfrm>
          <a:prstGeom prst="roundRect">
            <a:avLst>
              <a:gd name="adj" fmla="val 27273"/>
            </a:avLst>
          </a:prstGeom>
          <a:solidFill>
            <a:srgbClr val="1D6F9F"/>
          </a:solidFill>
          <a:ln w="12700">
            <a:solidFill>
              <a:srgbClr val="1D6F9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2221992" y="3223260"/>
            <a:ext cx="168249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</a:rPr>
              <a:t>Technical TA</a:t>
            </a:r>
            <a:endParaRPr lang="en-US" sz="1200"/>
          </a:p>
        </p:txBody>
      </p:sp>
      <p:sp>
        <p:nvSpPr>
          <p:cNvPr id="13" name="Shape 10"/>
          <p:cNvSpPr/>
          <p:nvPr/>
        </p:nvSpPr>
        <p:spPr>
          <a:xfrm>
            <a:off x="4160520" y="3154680"/>
            <a:ext cx="1417320" cy="301752"/>
          </a:xfrm>
          <a:prstGeom prst="roundRect">
            <a:avLst>
              <a:gd name="adj" fmla="val 27273"/>
            </a:avLst>
          </a:prstGeom>
          <a:solidFill>
            <a:srgbClr val="E2B84B"/>
          </a:solidFill>
          <a:ln w="12700">
            <a:solidFill>
              <a:srgbClr val="E2B8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4233672" y="3223260"/>
            <a:ext cx="1271016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</a:rPr>
              <a:t>Validation</a:t>
            </a:r>
            <a:endParaRPr lang="en-US" sz="1200"/>
          </a:p>
        </p:txBody>
      </p:sp>
      <p:sp>
        <p:nvSpPr>
          <p:cNvPr id="15" name="Shape 12"/>
          <p:cNvSpPr/>
          <p:nvPr/>
        </p:nvSpPr>
        <p:spPr>
          <a:xfrm>
            <a:off x="530352" y="3886200"/>
            <a:ext cx="5212080" cy="1463040"/>
          </a:xfrm>
          <a:prstGeom prst="roundRect">
            <a:avLst>
              <a:gd name="adj" fmla="val 7500"/>
            </a:avLst>
          </a:prstGeom>
          <a:solidFill>
            <a:srgbClr val="EAF4F8"/>
          </a:solidFill>
          <a:ln w="12700">
            <a:solidFill>
              <a:srgbClr val="D3DE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3"/>
          <p:cNvSpPr/>
          <p:nvPr/>
        </p:nvSpPr>
        <p:spPr>
          <a:xfrm>
            <a:off x="694944" y="4032504"/>
            <a:ext cx="488289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0B4778"/>
                </a:solidFill>
              </a:rPr>
              <a:t>Purpose of the engagement</a:t>
            </a:r>
            <a:endParaRPr lang="en-US" sz="1500"/>
          </a:p>
        </p:txBody>
      </p:sp>
      <p:sp>
        <p:nvSpPr>
          <p:cNvPr id="17" name="Text 14"/>
          <p:cNvSpPr/>
          <p:nvPr/>
        </p:nvSpPr>
        <p:spPr>
          <a:xfrm>
            <a:off x="694944" y="4453128"/>
            <a:ext cx="4882896" cy="7680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100">
                <a:solidFill>
                  <a:srgbClr val="1D2830"/>
                </a:solidFill>
              </a:rPr>
              <a:t>Support selection and implementation of Challenge Fund projects through technical expertise, due diligence, risk assessment, project refinement, monitoring and performance validation.</a:t>
            </a:r>
            <a:endParaRPr lang="en-US" sz="1100"/>
          </a:p>
        </p:txBody>
      </p:sp>
      <p:sp>
        <p:nvSpPr>
          <p:cNvPr id="18" name="Text 15"/>
          <p:cNvSpPr/>
          <p:nvPr/>
        </p:nvSpPr>
        <p:spPr>
          <a:xfrm>
            <a:off x="530352" y="6236208"/>
            <a:ext cx="5303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>
                <a:solidFill>
                  <a:srgbClr val="4C5964"/>
                </a:solidFill>
              </a:rPr>
              <a:t>Funded by the Embassy of Sweden | Implemented by Swisscontact</a:t>
            </a:r>
            <a:endParaRPr lang="en-US" sz="900"/>
          </a:p>
        </p:txBody>
      </p:sp>
      <p:pic>
        <p:nvPicPr>
          <p:cNvPr id="20" name="Image 1" descr="/mnt/data/ddra_media/word/media/image1.png">
            <a:extLst>
              <a:ext uri="{FF2B5EF4-FFF2-40B4-BE49-F238E27FC236}">
                <a16:creationId xmlns:a16="http://schemas.microsoft.com/office/drawing/2014/main" id="{0416C931-41D2-2EFF-1B55-98E56496DB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" y="310896"/>
            <a:ext cx="1097280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02920" y="201168"/>
            <a:ext cx="8961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0B477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Why This Assignment Matters</a:t>
            </a:r>
            <a:endParaRPr lang="en-US" sz="2400"/>
          </a:p>
        </p:txBody>
      </p:sp>
      <p:sp>
        <p:nvSpPr>
          <p:cNvPr id="4" name="Text 2"/>
          <p:cNvSpPr/>
          <p:nvPr/>
        </p:nvSpPr>
        <p:spPr>
          <a:xfrm>
            <a:off x="521208" y="530352"/>
            <a:ext cx="8138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>
                <a:solidFill>
                  <a:srgbClr val="4C5964"/>
                </a:solidFill>
              </a:rPr>
              <a:t>Consultants help move applicants from ideas to investment-ready, implementable projects.</a:t>
            </a:r>
            <a:endParaRPr lang="en-US" sz="1100"/>
          </a:p>
        </p:txBody>
      </p:sp>
      <p:sp>
        <p:nvSpPr>
          <p:cNvPr id="5" name="Shape 3"/>
          <p:cNvSpPr/>
          <p:nvPr/>
        </p:nvSpPr>
        <p:spPr>
          <a:xfrm>
            <a:off x="0" y="749808"/>
            <a:ext cx="4023360" cy="54864"/>
          </a:xfrm>
          <a:prstGeom prst="rect">
            <a:avLst/>
          </a:prstGeom>
          <a:solidFill>
            <a:srgbClr val="147A92"/>
          </a:solidFill>
          <a:ln w="12700">
            <a:solidFill>
              <a:srgbClr val="147A9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4023360" y="749808"/>
            <a:ext cx="3840480" cy="54864"/>
          </a:xfrm>
          <a:prstGeom prst="rect">
            <a:avLst/>
          </a:prstGeom>
          <a:solidFill>
            <a:srgbClr val="E2B84B"/>
          </a:solidFill>
          <a:ln w="12700">
            <a:solidFill>
              <a:srgbClr val="E2B8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02920" y="6537960"/>
            <a:ext cx="5943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>
                <a:solidFill>
                  <a:srgbClr val="7A8790"/>
                </a:solidFill>
              </a:rPr>
              <a:t>InSPIRE Challenge Fund | Technical Consultant Engagement</a:t>
            </a:r>
            <a:endParaRPr lang="en-US" sz="750"/>
          </a:p>
        </p:txBody>
      </p:sp>
      <p:sp>
        <p:nvSpPr>
          <p:cNvPr id="8" name="Text 6"/>
          <p:cNvSpPr/>
          <p:nvPr/>
        </p:nvSpPr>
        <p:spPr>
          <a:xfrm>
            <a:off x="11430000" y="6510528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7A8790"/>
                </a:solidFill>
              </a:rPr>
              <a:t>2</a:t>
            </a:r>
            <a:endParaRPr lang="en-US" sz="900"/>
          </a:p>
        </p:txBody>
      </p:sp>
      <p:sp>
        <p:nvSpPr>
          <p:cNvPr id="9" name="Shape 7"/>
          <p:cNvSpPr/>
          <p:nvPr/>
        </p:nvSpPr>
        <p:spPr>
          <a:xfrm>
            <a:off x="731520" y="1554480"/>
            <a:ext cx="3291840" cy="1417320"/>
          </a:xfrm>
          <a:prstGeom prst="roundRect">
            <a:avLst>
              <a:gd name="adj" fmla="val 7742"/>
            </a:avLst>
          </a:prstGeom>
          <a:solidFill>
            <a:srgbClr val="EAF4F8"/>
          </a:solidFill>
          <a:ln w="12700">
            <a:solidFill>
              <a:srgbClr val="D3DE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896112" y="1700784"/>
            <a:ext cx="29626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0B4778"/>
                </a:solidFill>
              </a:rPr>
              <a:t>1. Selection stage</a:t>
            </a:r>
            <a:endParaRPr lang="en-US" sz="1500"/>
          </a:p>
        </p:txBody>
      </p:sp>
      <p:sp>
        <p:nvSpPr>
          <p:cNvPr id="11" name="Text 9"/>
          <p:cNvSpPr/>
          <p:nvPr/>
        </p:nvSpPr>
        <p:spPr>
          <a:xfrm>
            <a:off x="896112" y="2121408"/>
            <a:ext cx="2962656" cy="7223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200">
                <a:solidFill>
                  <a:srgbClr val="1D2830"/>
                </a:solidFill>
              </a:rPr>
              <a:t>Review EOIs and full proposals, assess technical feasibility, and identify gaps in project design, budget and readiness.</a:t>
            </a:r>
            <a:endParaRPr lang="en-US" sz="1200"/>
          </a:p>
        </p:txBody>
      </p:sp>
      <p:sp>
        <p:nvSpPr>
          <p:cNvPr id="12" name="Shape 10"/>
          <p:cNvSpPr/>
          <p:nvPr/>
        </p:nvSpPr>
        <p:spPr>
          <a:xfrm>
            <a:off x="4526280" y="1554480"/>
            <a:ext cx="3291840" cy="1417320"/>
          </a:xfrm>
          <a:prstGeom prst="roundRect">
            <a:avLst>
              <a:gd name="adj" fmla="val 7742"/>
            </a:avLst>
          </a:prstGeom>
          <a:solidFill>
            <a:srgbClr val="EAF5EF"/>
          </a:solidFill>
          <a:ln w="12700">
            <a:solidFill>
              <a:srgbClr val="D3DE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4690872" y="1700784"/>
            <a:ext cx="29626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0B4778"/>
                </a:solidFill>
              </a:rPr>
              <a:t>2. Readiness stage</a:t>
            </a:r>
            <a:endParaRPr lang="en-US" sz="1500"/>
          </a:p>
        </p:txBody>
      </p:sp>
      <p:sp>
        <p:nvSpPr>
          <p:cNvPr id="14" name="Text 12"/>
          <p:cNvSpPr/>
          <p:nvPr/>
        </p:nvSpPr>
        <p:spPr>
          <a:xfrm>
            <a:off x="4690872" y="2121408"/>
            <a:ext cx="2962656" cy="7223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200">
                <a:solidFill>
                  <a:srgbClr val="1D2830"/>
                </a:solidFill>
              </a:rPr>
              <a:t>Provide technical guidance to shortlisted applicants to refine interventions and strengthen implementation plans.</a:t>
            </a:r>
            <a:endParaRPr lang="en-US" sz="1200"/>
          </a:p>
        </p:txBody>
      </p:sp>
      <p:sp>
        <p:nvSpPr>
          <p:cNvPr id="15" name="Shape 13"/>
          <p:cNvSpPr/>
          <p:nvPr/>
        </p:nvSpPr>
        <p:spPr>
          <a:xfrm>
            <a:off x="8321040" y="1554480"/>
            <a:ext cx="3291840" cy="1417320"/>
          </a:xfrm>
          <a:prstGeom prst="roundRect">
            <a:avLst>
              <a:gd name="adj" fmla="val 7742"/>
            </a:avLst>
          </a:prstGeom>
          <a:solidFill>
            <a:srgbClr val="FFF4D3"/>
          </a:solidFill>
          <a:ln w="12700">
            <a:solidFill>
              <a:srgbClr val="D3DE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Text 14"/>
          <p:cNvSpPr/>
          <p:nvPr/>
        </p:nvSpPr>
        <p:spPr>
          <a:xfrm>
            <a:off x="8485632" y="1700784"/>
            <a:ext cx="29626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0B4778"/>
                </a:solidFill>
              </a:rPr>
              <a:t>3. Implementation stage</a:t>
            </a:r>
            <a:endParaRPr lang="en-US" sz="1500"/>
          </a:p>
        </p:txBody>
      </p:sp>
      <p:sp>
        <p:nvSpPr>
          <p:cNvPr id="17" name="Text 15"/>
          <p:cNvSpPr/>
          <p:nvPr/>
        </p:nvSpPr>
        <p:spPr>
          <a:xfrm>
            <a:off x="8485632" y="2121408"/>
            <a:ext cx="2962656" cy="7223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buNone/>
            </a:pPr>
            <a:r>
              <a:rPr lang="en-US" sz="1200">
                <a:solidFill>
                  <a:srgbClr val="1D2830"/>
                </a:solidFill>
              </a:rPr>
              <a:t>Support awarded partners with monitoring, verification, performance tracking and corrective actions.</a:t>
            </a:r>
            <a:endParaRPr lang="en-US" sz="1200"/>
          </a:p>
        </p:txBody>
      </p:sp>
      <p:sp>
        <p:nvSpPr>
          <p:cNvPr id="18" name="Shape 16"/>
          <p:cNvSpPr/>
          <p:nvPr/>
        </p:nvSpPr>
        <p:spPr>
          <a:xfrm>
            <a:off x="4069080" y="2011680"/>
            <a:ext cx="384048" cy="320040"/>
          </a:xfrm>
          <a:prstGeom prst="rightArrow">
            <a:avLst/>
          </a:prstGeom>
          <a:solidFill>
            <a:srgbClr val="147A92"/>
          </a:solidFill>
          <a:ln w="12700">
            <a:solidFill>
              <a:srgbClr val="147A9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9" name="Shape 17"/>
          <p:cNvSpPr/>
          <p:nvPr/>
        </p:nvSpPr>
        <p:spPr>
          <a:xfrm>
            <a:off x="7863840" y="2011680"/>
            <a:ext cx="384048" cy="320040"/>
          </a:xfrm>
          <a:prstGeom prst="rightArrow">
            <a:avLst/>
          </a:prstGeom>
          <a:solidFill>
            <a:srgbClr val="147A92"/>
          </a:solidFill>
          <a:ln w="12700">
            <a:solidFill>
              <a:srgbClr val="147A9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731520" y="3573272"/>
            <a:ext cx="1828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0B4778"/>
                </a:solidFill>
              </a:rPr>
              <a:t>Core objective</a:t>
            </a:r>
            <a:endParaRPr lang="en-US" sz="1500"/>
          </a:p>
        </p:txBody>
      </p:sp>
      <p:sp>
        <p:nvSpPr>
          <p:cNvPr id="21" name="Text 19"/>
          <p:cNvSpPr/>
          <p:nvPr/>
        </p:nvSpPr>
        <p:spPr>
          <a:xfrm>
            <a:off x="731520" y="4003040"/>
            <a:ext cx="9601200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>
              <a:buNone/>
            </a:pPr>
            <a:r>
              <a:rPr lang="en-US" sz="1200">
                <a:solidFill>
                  <a:srgbClr val="1D2830"/>
                </a:solidFill>
              </a:rPr>
              <a:t>Ensure proposed Energy Efficiency (EE)/ Renewable Energy (RE) interventions are technically feasible, financially viable, scalable, aligned with InSPIRE requirements, and capable of delivering verified energy savings and GHG reductions.</a:t>
            </a:r>
            <a:endParaRPr lang="en-US" sz="1200"/>
          </a:p>
        </p:txBody>
      </p:sp>
      <p:pic>
        <p:nvPicPr>
          <p:cNvPr id="24" name="Image 1" descr="/mnt/data/ddra_media/word/media/image1.png">
            <a:extLst>
              <a:ext uri="{FF2B5EF4-FFF2-40B4-BE49-F238E27FC236}">
                <a16:creationId xmlns:a16="http://schemas.microsoft.com/office/drawing/2014/main" id="{037B79BE-D1F2-8857-CECF-33C2377019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7200" y="271272"/>
            <a:ext cx="1264920" cy="33731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02920" y="201168"/>
            <a:ext cx="8961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0B477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Scope of Work: What Consultants Will Do</a:t>
            </a:r>
            <a:endParaRPr lang="en-US" sz="2400"/>
          </a:p>
        </p:txBody>
      </p:sp>
      <p:sp>
        <p:nvSpPr>
          <p:cNvPr id="4" name="Shape 2"/>
          <p:cNvSpPr/>
          <p:nvPr/>
        </p:nvSpPr>
        <p:spPr>
          <a:xfrm>
            <a:off x="0" y="749808"/>
            <a:ext cx="4023360" cy="54864"/>
          </a:xfrm>
          <a:prstGeom prst="rect">
            <a:avLst/>
          </a:prstGeom>
          <a:solidFill>
            <a:srgbClr val="147A92"/>
          </a:solidFill>
          <a:ln w="12700">
            <a:solidFill>
              <a:srgbClr val="147A9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023360" y="749808"/>
            <a:ext cx="3840480" cy="54864"/>
          </a:xfrm>
          <a:prstGeom prst="rect">
            <a:avLst/>
          </a:prstGeom>
          <a:solidFill>
            <a:srgbClr val="E2B84B"/>
          </a:solidFill>
          <a:ln w="12700">
            <a:solidFill>
              <a:srgbClr val="E2B8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02920" y="6537960"/>
            <a:ext cx="5943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>
                <a:solidFill>
                  <a:srgbClr val="7A8790"/>
                </a:solidFill>
              </a:rPr>
              <a:t>InSPIRE Challenge Fund | Technical Consultant Engagement</a:t>
            </a:r>
            <a:endParaRPr lang="en-US" sz="750"/>
          </a:p>
        </p:txBody>
      </p:sp>
      <p:sp>
        <p:nvSpPr>
          <p:cNvPr id="7" name="Text 5"/>
          <p:cNvSpPr/>
          <p:nvPr/>
        </p:nvSpPr>
        <p:spPr>
          <a:xfrm>
            <a:off x="11430000" y="6510528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7A8790"/>
                </a:solidFill>
              </a:rPr>
              <a:t>3</a:t>
            </a:r>
            <a:endParaRPr lang="en-US" sz="900"/>
          </a:p>
        </p:txBody>
      </p:sp>
      <p:sp>
        <p:nvSpPr>
          <p:cNvPr id="8" name="Shape 6"/>
          <p:cNvSpPr/>
          <p:nvPr/>
        </p:nvSpPr>
        <p:spPr>
          <a:xfrm>
            <a:off x="685800" y="1143000"/>
            <a:ext cx="5166360" cy="2057400"/>
          </a:xfrm>
          <a:prstGeom prst="roundRect">
            <a:avLst>
              <a:gd name="adj" fmla="val 5333"/>
            </a:avLst>
          </a:prstGeom>
          <a:solidFill>
            <a:srgbClr val="EAF4F8"/>
          </a:solidFill>
          <a:ln w="12700">
            <a:solidFill>
              <a:srgbClr val="D3DE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850392" y="1289304"/>
            <a:ext cx="483717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0B4778"/>
                </a:solidFill>
              </a:rPr>
              <a:t>Technical review &amp; investment readiness</a:t>
            </a:r>
            <a:endParaRPr lang="en-US" sz="1500"/>
          </a:p>
        </p:txBody>
      </p:sp>
      <p:sp>
        <p:nvSpPr>
          <p:cNvPr id="10" name="Text 8"/>
          <p:cNvSpPr/>
          <p:nvPr/>
        </p:nvSpPr>
        <p:spPr>
          <a:xfrm>
            <a:off x="850392" y="1709928"/>
            <a:ext cx="5001768" cy="1362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200">
                <a:solidFill>
                  <a:srgbClr val="1D2830"/>
                </a:solidFill>
              </a:rPr>
              <a:t>• Review EOIs, proposals and supporting documents</a:t>
            </a:r>
            <a:endParaRPr lang="en-US" sz="1200"/>
          </a:p>
          <a:p>
            <a:pPr marL="0" indent="0">
              <a:lnSpc>
                <a:spcPct val="150000"/>
              </a:lnSpc>
              <a:buNone/>
            </a:pPr>
            <a:r>
              <a:rPr lang="en-US" sz="1200">
                <a:solidFill>
                  <a:srgbClr val="1D2830"/>
                </a:solidFill>
              </a:rPr>
              <a:t>• Assess feasibility, scalability and expected performance</a:t>
            </a:r>
            <a:endParaRPr lang="en-US" sz="1200"/>
          </a:p>
          <a:p>
            <a:pPr marL="0" indent="0">
              <a:lnSpc>
                <a:spcPct val="150000"/>
              </a:lnSpc>
              <a:buNone/>
            </a:pPr>
            <a:r>
              <a:rPr lang="en-US" sz="1200">
                <a:solidFill>
                  <a:srgbClr val="1D2830"/>
                </a:solidFill>
              </a:rPr>
              <a:t>• Review baselines, savings, generation, GHG reduction and financial return</a:t>
            </a:r>
            <a:endParaRPr lang="en-US" sz="1200"/>
          </a:p>
          <a:p>
            <a:pPr marL="0" indent="0">
              <a:lnSpc>
                <a:spcPct val="150000"/>
              </a:lnSpc>
              <a:buNone/>
            </a:pPr>
            <a:r>
              <a:rPr lang="en-US" sz="1200">
                <a:solidFill>
                  <a:srgbClr val="1D2830"/>
                </a:solidFill>
              </a:rPr>
              <a:t>• Identify technical gaps and support refinement</a:t>
            </a:r>
            <a:endParaRPr lang="en-US" sz="1200"/>
          </a:p>
        </p:txBody>
      </p:sp>
      <p:sp>
        <p:nvSpPr>
          <p:cNvPr id="11" name="Shape 9"/>
          <p:cNvSpPr/>
          <p:nvPr/>
        </p:nvSpPr>
        <p:spPr>
          <a:xfrm>
            <a:off x="6355080" y="1143000"/>
            <a:ext cx="5166360" cy="2057400"/>
          </a:xfrm>
          <a:prstGeom prst="roundRect">
            <a:avLst>
              <a:gd name="adj" fmla="val 5333"/>
            </a:avLst>
          </a:prstGeom>
          <a:solidFill>
            <a:srgbClr val="EAF5EF"/>
          </a:solidFill>
          <a:ln w="12700">
            <a:solidFill>
              <a:srgbClr val="D3DE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6519672" y="1289304"/>
            <a:ext cx="483717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0B4778"/>
                </a:solidFill>
              </a:rPr>
              <a:t>Pre-award technical assistance</a:t>
            </a:r>
            <a:endParaRPr lang="en-US" sz="1500"/>
          </a:p>
        </p:txBody>
      </p:sp>
      <p:sp>
        <p:nvSpPr>
          <p:cNvPr id="13" name="Text 11"/>
          <p:cNvSpPr/>
          <p:nvPr/>
        </p:nvSpPr>
        <p:spPr>
          <a:xfrm>
            <a:off x="6519672" y="1709928"/>
            <a:ext cx="4837176" cy="1362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200">
                <a:solidFill>
                  <a:srgbClr val="1D2830"/>
                </a:solidFill>
              </a:rPr>
              <a:t>• Support applicants in developing full proposals</a:t>
            </a:r>
            <a:endParaRPr lang="en-US" sz="1200"/>
          </a:p>
          <a:p>
            <a:pPr marL="0" indent="0">
              <a:lnSpc>
                <a:spcPct val="150000"/>
              </a:lnSpc>
              <a:buNone/>
            </a:pPr>
            <a:r>
              <a:rPr lang="en-US" sz="1200">
                <a:solidFill>
                  <a:srgbClr val="1D2830"/>
                </a:solidFill>
              </a:rPr>
              <a:t>• Advise on technology options and specifications</a:t>
            </a:r>
            <a:endParaRPr lang="en-US" sz="1200"/>
          </a:p>
          <a:p>
            <a:pPr marL="0" indent="0">
              <a:lnSpc>
                <a:spcPct val="150000"/>
              </a:lnSpc>
              <a:buNone/>
            </a:pPr>
            <a:r>
              <a:rPr lang="en-US" sz="1200">
                <a:solidFill>
                  <a:srgbClr val="1D2830"/>
                </a:solidFill>
              </a:rPr>
              <a:t>• Review budgets, workplans, procurement strategies and milestones</a:t>
            </a:r>
            <a:endParaRPr lang="en-US" sz="1200"/>
          </a:p>
          <a:p>
            <a:pPr marL="0" indent="0">
              <a:lnSpc>
                <a:spcPct val="150000"/>
              </a:lnSpc>
              <a:buNone/>
            </a:pPr>
            <a:r>
              <a:rPr lang="en-US" sz="1200">
                <a:solidFill>
                  <a:srgbClr val="1D2830"/>
                </a:solidFill>
              </a:rPr>
              <a:t>• Strengthen investment readiness before selection</a:t>
            </a:r>
            <a:endParaRPr lang="en-US" sz="1200"/>
          </a:p>
        </p:txBody>
      </p:sp>
      <p:sp>
        <p:nvSpPr>
          <p:cNvPr id="14" name="Shape 12"/>
          <p:cNvSpPr/>
          <p:nvPr/>
        </p:nvSpPr>
        <p:spPr>
          <a:xfrm>
            <a:off x="685800" y="3703320"/>
            <a:ext cx="5166360" cy="2057400"/>
          </a:xfrm>
          <a:prstGeom prst="roundRect">
            <a:avLst>
              <a:gd name="adj" fmla="val 5333"/>
            </a:avLst>
          </a:prstGeom>
          <a:solidFill>
            <a:srgbClr val="EAF4F8"/>
          </a:solidFill>
          <a:ln w="12700">
            <a:solidFill>
              <a:srgbClr val="D3DE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850392" y="3849624"/>
            <a:ext cx="483717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0B4778"/>
                </a:solidFill>
              </a:rPr>
              <a:t>Organisational &amp; operational assessment</a:t>
            </a:r>
            <a:endParaRPr lang="en-US" sz="1500"/>
          </a:p>
        </p:txBody>
      </p:sp>
      <p:sp>
        <p:nvSpPr>
          <p:cNvPr id="16" name="Text 14"/>
          <p:cNvSpPr/>
          <p:nvPr/>
        </p:nvSpPr>
        <p:spPr>
          <a:xfrm>
            <a:off x="850392" y="4270248"/>
            <a:ext cx="5001768" cy="1362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200">
                <a:solidFill>
                  <a:srgbClr val="1D2830"/>
                </a:solidFill>
              </a:rPr>
              <a:t>• Assess governance, staffing, decision-making and management systems</a:t>
            </a:r>
            <a:endParaRPr lang="en-US" sz="1200"/>
          </a:p>
          <a:p>
            <a:pPr marL="0" indent="0">
              <a:lnSpc>
                <a:spcPct val="150000"/>
              </a:lnSpc>
              <a:buNone/>
            </a:pPr>
            <a:r>
              <a:rPr lang="en-US" sz="1200">
                <a:solidFill>
                  <a:srgbClr val="1D2830"/>
                </a:solidFill>
              </a:rPr>
              <a:t>• Review O&amp;M capacity and sustainability beyond project completion</a:t>
            </a:r>
            <a:endParaRPr lang="en-US" sz="1200"/>
          </a:p>
          <a:p>
            <a:pPr marL="0" indent="0">
              <a:lnSpc>
                <a:spcPct val="150000"/>
              </a:lnSpc>
              <a:buNone/>
            </a:pPr>
            <a:r>
              <a:rPr lang="en-US" sz="1200">
                <a:solidFill>
                  <a:srgbClr val="1D2830"/>
                </a:solidFill>
              </a:rPr>
              <a:t>• Identify strengths, gaps and capacity development needs</a:t>
            </a:r>
            <a:endParaRPr lang="en-US" sz="1200"/>
          </a:p>
        </p:txBody>
      </p:sp>
      <p:sp>
        <p:nvSpPr>
          <p:cNvPr id="17" name="Shape 15"/>
          <p:cNvSpPr/>
          <p:nvPr/>
        </p:nvSpPr>
        <p:spPr>
          <a:xfrm>
            <a:off x="6355080" y="3703320"/>
            <a:ext cx="5166360" cy="2057400"/>
          </a:xfrm>
          <a:prstGeom prst="roundRect">
            <a:avLst>
              <a:gd name="adj" fmla="val 5333"/>
            </a:avLst>
          </a:prstGeom>
          <a:solidFill>
            <a:srgbClr val="EAF5EF"/>
          </a:solidFill>
          <a:ln w="12700">
            <a:solidFill>
              <a:srgbClr val="D3DE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6"/>
          <p:cNvSpPr/>
          <p:nvPr/>
        </p:nvSpPr>
        <p:spPr>
          <a:xfrm>
            <a:off x="6519672" y="3849624"/>
            <a:ext cx="483717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0B4778"/>
                </a:solidFill>
              </a:rPr>
              <a:t>Site verification &amp; validation</a:t>
            </a:r>
            <a:endParaRPr lang="en-US" sz="1500"/>
          </a:p>
        </p:txBody>
      </p:sp>
      <p:sp>
        <p:nvSpPr>
          <p:cNvPr id="19" name="Text 17"/>
          <p:cNvSpPr/>
          <p:nvPr/>
        </p:nvSpPr>
        <p:spPr>
          <a:xfrm>
            <a:off x="6519672" y="4270248"/>
            <a:ext cx="4837176" cy="1362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200">
                <a:solidFill>
                  <a:srgbClr val="1D2830"/>
                </a:solidFill>
              </a:rPr>
              <a:t>• Conduct site visits where required</a:t>
            </a:r>
            <a:endParaRPr lang="en-US" sz="1200"/>
          </a:p>
          <a:p>
            <a:pPr marL="0" indent="0">
              <a:lnSpc>
                <a:spcPct val="150000"/>
              </a:lnSpc>
              <a:buNone/>
            </a:pPr>
            <a:r>
              <a:rPr lang="en-US" sz="1200">
                <a:solidFill>
                  <a:srgbClr val="1D2830"/>
                </a:solidFill>
              </a:rPr>
              <a:t>• Verify equipment, infrastructure and operating conditions</a:t>
            </a:r>
            <a:endParaRPr lang="en-US" sz="1200"/>
          </a:p>
          <a:p>
            <a:pPr marL="0" indent="0">
              <a:lnSpc>
                <a:spcPct val="150000"/>
              </a:lnSpc>
              <a:buNone/>
            </a:pPr>
            <a:r>
              <a:rPr lang="en-US" sz="1200">
                <a:solidFill>
                  <a:srgbClr val="1D2830"/>
                </a:solidFill>
              </a:rPr>
              <a:t>• Confirm site suitability, assumptions, permits and implementability</a:t>
            </a:r>
            <a:endParaRPr lang="en-US" sz="1200"/>
          </a:p>
        </p:txBody>
      </p:sp>
      <p:pic>
        <p:nvPicPr>
          <p:cNvPr id="21" name="Image 1" descr="/mnt/data/ddra_media/word/media/image1.png">
            <a:extLst>
              <a:ext uri="{FF2B5EF4-FFF2-40B4-BE49-F238E27FC236}">
                <a16:creationId xmlns:a16="http://schemas.microsoft.com/office/drawing/2014/main" id="{8082ADA8-D577-A340-EFB2-8B51D93503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7200" y="271272"/>
            <a:ext cx="1264920" cy="33731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02920" y="201168"/>
            <a:ext cx="8961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0B477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From Due Diligence to Post-Award Support</a:t>
            </a:r>
            <a:endParaRPr lang="en-US" sz="2400"/>
          </a:p>
        </p:txBody>
      </p:sp>
      <p:sp>
        <p:nvSpPr>
          <p:cNvPr id="4" name="Text 2"/>
          <p:cNvSpPr/>
          <p:nvPr/>
        </p:nvSpPr>
        <p:spPr>
          <a:xfrm>
            <a:off x="521208" y="530352"/>
            <a:ext cx="813816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>
                <a:solidFill>
                  <a:srgbClr val="4C5964"/>
                </a:solidFill>
              </a:rPr>
              <a:t>The consultant role continues from assessment to implementation support, as required by the Fund Management Team.</a:t>
            </a:r>
            <a:endParaRPr lang="en-US" sz="1200"/>
          </a:p>
        </p:txBody>
      </p:sp>
      <p:sp>
        <p:nvSpPr>
          <p:cNvPr id="5" name="Shape 3"/>
          <p:cNvSpPr/>
          <p:nvPr/>
        </p:nvSpPr>
        <p:spPr>
          <a:xfrm>
            <a:off x="0" y="749808"/>
            <a:ext cx="4023360" cy="54864"/>
          </a:xfrm>
          <a:prstGeom prst="rect">
            <a:avLst/>
          </a:prstGeom>
          <a:solidFill>
            <a:srgbClr val="147A92"/>
          </a:solidFill>
          <a:ln w="12700">
            <a:solidFill>
              <a:srgbClr val="147A9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4023360" y="749808"/>
            <a:ext cx="3840480" cy="54864"/>
          </a:xfrm>
          <a:prstGeom prst="rect">
            <a:avLst/>
          </a:prstGeom>
          <a:solidFill>
            <a:srgbClr val="E2B84B"/>
          </a:solidFill>
          <a:ln w="12700">
            <a:solidFill>
              <a:srgbClr val="E2B8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502920" y="6537960"/>
            <a:ext cx="5943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>
                <a:solidFill>
                  <a:srgbClr val="7A8790"/>
                </a:solidFill>
              </a:rPr>
              <a:t>InSPIRE Challenge Fund | Technical Consultant Engagement</a:t>
            </a:r>
            <a:endParaRPr lang="en-US" sz="750"/>
          </a:p>
        </p:txBody>
      </p:sp>
      <p:sp>
        <p:nvSpPr>
          <p:cNvPr id="8" name="Text 6"/>
          <p:cNvSpPr/>
          <p:nvPr/>
        </p:nvSpPr>
        <p:spPr>
          <a:xfrm>
            <a:off x="11430000" y="6510528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7A8790"/>
                </a:solidFill>
              </a:rPr>
              <a:t>4</a:t>
            </a:r>
            <a:endParaRPr lang="en-US" sz="900"/>
          </a:p>
        </p:txBody>
      </p:sp>
      <p:sp>
        <p:nvSpPr>
          <p:cNvPr id="9" name="Shape 7"/>
          <p:cNvSpPr/>
          <p:nvPr/>
        </p:nvSpPr>
        <p:spPr>
          <a:xfrm>
            <a:off x="889000" y="1417320"/>
            <a:ext cx="530352" cy="530352"/>
          </a:xfrm>
          <a:prstGeom prst="ellipse">
            <a:avLst/>
          </a:prstGeom>
          <a:solidFill>
            <a:srgbClr val="147A92"/>
          </a:solidFill>
          <a:ln w="12700">
            <a:solidFill>
              <a:srgbClr val="147A9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8"/>
          <p:cNvSpPr/>
          <p:nvPr/>
        </p:nvSpPr>
        <p:spPr>
          <a:xfrm>
            <a:off x="1035304" y="1545336"/>
            <a:ext cx="228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</a:rPr>
              <a:t>1</a:t>
            </a:r>
            <a:endParaRPr lang="en-US" sz="1200"/>
          </a:p>
        </p:txBody>
      </p:sp>
      <p:sp>
        <p:nvSpPr>
          <p:cNvPr id="11" name="Shape 9"/>
          <p:cNvSpPr/>
          <p:nvPr/>
        </p:nvSpPr>
        <p:spPr>
          <a:xfrm>
            <a:off x="1437640" y="1682496"/>
            <a:ext cx="1627632" cy="0"/>
          </a:xfrm>
          <a:prstGeom prst="line">
            <a:avLst/>
          </a:prstGeom>
          <a:noFill/>
          <a:ln w="25400">
            <a:solidFill>
              <a:srgbClr val="B2C5D2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11480" y="2148840"/>
            <a:ext cx="1600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0B4778"/>
                </a:solidFill>
              </a:rPr>
              <a:t>Document review</a:t>
            </a:r>
            <a:endParaRPr lang="en-US" sz="1300"/>
          </a:p>
        </p:txBody>
      </p:sp>
      <p:sp>
        <p:nvSpPr>
          <p:cNvPr id="13" name="Text 11"/>
          <p:cNvSpPr/>
          <p:nvPr/>
        </p:nvSpPr>
        <p:spPr>
          <a:xfrm>
            <a:off x="365760" y="2622297"/>
            <a:ext cx="178308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00">
                <a:solidFill>
                  <a:srgbClr val="4C5964"/>
                </a:solidFill>
              </a:rPr>
              <a:t>EOIs, full proposals, technical designs and supporting evidence</a:t>
            </a:r>
            <a:endParaRPr lang="en-US" sz="1200"/>
          </a:p>
        </p:txBody>
      </p:sp>
      <p:sp>
        <p:nvSpPr>
          <p:cNvPr id="14" name="Shape 12"/>
          <p:cNvSpPr/>
          <p:nvPr/>
        </p:nvSpPr>
        <p:spPr>
          <a:xfrm>
            <a:off x="3156712" y="1417320"/>
            <a:ext cx="530352" cy="530352"/>
          </a:xfrm>
          <a:prstGeom prst="ellipse">
            <a:avLst/>
          </a:prstGeom>
          <a:solidFill>
            <a:srgbClr val="147A92"/>
          </a:solidFill>
          <a:ln w="12700">
            <a:solidFill>
              <a:srgbClr val="147A9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3303016" y="1545336"/>
            <a:ext cx="228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</a:rPr>
              <a:t>2</a:t>
            </a:r>
            <a:endParaRPr lang="en-US" sz="1200"/>
          </a:p>
        </p:txBody>
      </p:sp>
      <p:sp>
        <p:nvSpPr>
          <p:cNvPr id="16" name="Shape 14"/>
          <p:cNvSpPr/>
          <p:nvPr/>
        </p:nvSpPr>
        <p:spPr>
          <a:xfrm>
            <a:off x="3705352" y="1682496"/>
            <a:ext cx="1627632" cy="0"/>
          </a:xfrm>
          <a:prstGeom prst="line">
            <a:avLst/>
          </a:prstGeom>
          <a:noFill/>
          <a:ln w="25400">
            <a:solidFill>
              <a:srgbClr val="B2C5D2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2679192" y="2148840"/>
            <a:ext cx="1600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0B4778"/>
                </a:solidFill>
              </a:rPr>
              <a:t>DDRA &amp; risk scan</a:t>
            </a:r>
            <a:endParaRPr lang="en-US" sz="1300"/>
          </a:p>
        </p:txBody>
      </p:sp>
      <p:sp>
        <p:nvSpPr>
          <p:cNvPr id="18" name="Text 16"/>
          <p:cNvSpPr/>
          <p:nvPr/>
        </p:nvSpPr>
        <p:spPr>
          <a:xfrm>
            <a:off x="2633472" y="2622297"/>
            <a:ext cx="178308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00">
                <a:solidFill>
                  <a:srgbClr val="4C5964"/>
                </a:solidFill>
              </a:rPr>
              <a:t>Technical, financial, operational, E&amp;S and regulatory risks</a:t>
            </a:r>
            <a:endParaRPr lang="en-US" sz="1200"/>
          </a:p>
        </p:txBody>
      </p:sp>
      <p:sp>
        <p:nvSpPr>
          <p:cNvPr id="19" name="Shape 17"/>
          <p:cNvSpPr/>
          <p:nvPr/>
        </p:nvSpPr>
        <p:spPr>
          <a:xfrm>
            <a:off x="5424424" y="1417320"/>
            <a:ext cx="530352" cy="530352"/>
          </a:xfrm>
          <a:prstGeom prst="ellipse">
            <a:avLst/>
          </a:prstGeom>
          <a:solidFill>
            <a:srgbClr val="147A92"/>
          </a:solidFill>
          <a:ln w="12700">
            <a:solidFill>
              <a:srgbClr val="147A9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5570728" y="1545336"/>
            <a:ext cx="228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</a:rPr>
              <a:t>3</a:t>
            </a:r>
            <a:endParaRPr lang="en-US" sz="1200"/>
          </a:p>
        </p:txBody>
      </p:sp>
      <p:sp>
        <p:nvSpPr>
          <p:cNvPr id="21" name="Shape 19"/>
          <p:cNvSpPr/>
          <p:nvPr/>
        </p:nvSpPr>
        <p:spPr>
          <a:xfrm>
            <a:off x="5973064" y="1682496"/>
            <a:ext cx="1627632" cy="0"/>
          </a:xfrm>
          <a:prstGeom prst="line">
            <a:avLst/>
          </a:prstGeom>
          <a:noFill/>
          <a:ln w="25400">
            <a:solidFill>
              <a:srgbClr val="B2C5D2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4946904" y="2148840"/>
            <a:ext cx="1600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0B4778"/>
                </a:solidFill>
              </a:rPr>
              <a:t>Readiness advice</a:t>
            </a:r>
            <a:endParaRPr lang="en-US" sz="1300"/>
          </a:p>
        </p:txBody>
      </p:sp>
      <p:sp>
        <p:nvSpPr>
          <p:cNvPr id="23" name="Text 21"/>
          <p:cNvSpPr/>
          <p:nvPr/>
        </p:nvSpPr>
        <p:spPr>
          <a:xfrm>
            <a:off x="4901184" y="2622297"/>
            <a:ext cx="178308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 algn="ctr">
              <a:buNone/>
            </a:pPr>
            <a:r>
              <a:rPr lang="en-US" sz="1200">
                <a:solidFill>
                  <a:srgbClr val="4C5964"/>
                </a:solidFill>
              </a:rPr>
              <a:t>Budgets, milestones, implementation plans and procurement strategy</a:t>
            </a:r>
            <a:endParaRPr lang="en-US" sz="1200"/>
          </a:p>
        </p:txBody>
      </p:sp>
      <p:sp>
        <p:nvSpPr>
          <p:cNvPr id="24" name="Shape 22"/>
          <p:cNvSpPr/>
          <p:nvPr/>
        </p:nvSpPr>
        <p:spPr>
          <a:xfrm>
            <a:off x="7692136" y="1417320"/>
            <a:ext cx="530352" cy="530352"/>
          </a:xfrm>
          <a:prstGeom prst="ellipse">
            <a:avLst/>
          </a:prstGeom>
          <a:solidFill>
            <a:srgbClr val="147A92"/>
          </a:solidFill>
          <a:ln w="12700">
            <a:solidFill>
              <a:srgbClr val="147A9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7838440" y="1545336"/>
            <a:ext cx="228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</a:rPr>
              <a:t>4</a:t>
            </a:r>
            <a:endParaRPr lang="en-US" sz="1200"/>
          </a:p>
        </p:txBody>
      </p:sp>
      <p:sp>
        <p:nvSpPr>
          <p:cNvPr id="26" name="Shape 24"/>
          <p:cNvSpPr/>
          <p:nvPr/>
        </p:nvSpPr>
        <p:spPr>
          <a:xfrm>
            <a:off x="8240776" y="1682496"/>
            <a:ext cx="1627632" cy="0"/>
          </a:xfrm>
          <a:prstGeom prst="line">
            <a:avLst/>
          </a:prstGeom>
          <a:noFill/>
          <a:ln w="25400">
            <a:solidFill>
              <a:srgbClr val="B2C5D2"/>
            </a:solidFill>
            <a:prstDash val="solid"/>
            <a:headEnd type="none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27" name="Text 25"/>
          <p:cNvSpPr/>
          <p:nvPr/>
        </p:nvSpPr>
        <p:spPr>
          <a:xfrm>
            <a:off x="7214616" y="2148840"/>
            <a:ext cx="1600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0B4778"/>
                </a:solidFill>
              </a:rPr>
              <a:t>Implementation support</a:t>
            </a:r>
            <a:endParaRPr lang="en-US" sz="1300"/>
          </a:p>
        </p:txBody>
      </p:sp>
      <p:sp>
        <p:nvSpPr>
          <p:cNvPr id="28" name="Text 26"/>
          <p:cNvSpPr/>
          <p:nvPr/>
        </p:nvSpPr>
        <p:spPr>
          <a:xfrm>
            <a:off x="7168896" y="2622297"/>
            <a:ext cx="178308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 algn="ctr">
              <a:buNone/>
            </a:pPr>
            <a:r>
              <a:rPr lang="en-US" sz="1200">
                <a:solidFill>
                  <a:srgbClr val="4C5964"/>
                </a:solidFill>
              </a:rPr>
              <a:t>Procurement guidance, commissioning, monitoring and troubleshooting</a:t>
            </a:r>
            <a:endParaRPr lang="en-US" sz="1200"/>
          </a:p>
        </p:txBody>
      </p:sp>
      <p:sp>
        <p:nvSpPr>
          <p:cNvPr id="29" name="Shape 27"/>
          <p:cNvSpPr/>
          <p:nvPr/>
        </p:nvSpPr>
        <p:spPr>
          <a:xfrm>
            <a:off x="9959848" y="1417320"/>
            <a:ext cx="530352" cy="530352"/>
          </a:xfrm>
          <a:prstGeom prst="ellipse">
            <a:avLst/>
          </a:prstGeom>
          <a:solidFill>
            <a:srgbClr val="147A92"/>
          </a:solidFill>
          <a:ln w="12700">
            <a:solidFill>
              <a:srgbClr val="147A9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0" name="Text 28"/>
          <p:cNvSpPr/>
          <p:nvPr/>
        </p:nvSpPr>
        <p:spPr>
          <a:xfrm>
            <a:off x="10106152" y="1545336"/>
            <a:ext cx="228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>
                <a:solidFill>
                  <a:srgbClr val="FFFFFF"/>
                </a:solidFill>
              </a:rPr>
              <a:t>5</a:t>
            </a:r>
            <a:endParaRPr lang="en-US" sz="1200"/>
          </a:p>
        </p:txBody>
      </p:sp>
      <p:sp>
        <p:nvSpPr>
          <p:cNvPr id="31" name="Text 29"/>
          <p:cNvSpPr/>
          <p:nvPr/>
        </p:nvSpPr>
        <p:spPr>
          <a:xfrm>
            <a:off x="9482328" y="2148840"/>
            <a:ext cx="16002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>
                <a:solidFill>
                  <a:srgbClr val="0B4778"/>
                </a:solidFill>
              </a:rPr>
              <a:t>Validation &amp; reporting</a:t>
            </a:r>
            <a:endParaRPr lang="en-US" sz="1300"/>
          </a:p>
        </p:txBody>
      </p:sp>
      <p:sp>
        <p:nvSpPr>
          <p:cNvPr id="32" name="Text 30"/>
          <p:cNvSpPr/>
          <p:nvPr/>
        </p:nvSpPr>
        <p:spPr>
          <a:xfrm>
            <a:off x="9436608" y="2622297"/>
            <a:ext cx="1783080" cy="7315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Autofit/>
          </a:bodyPr>
          <a:lstStyle/>
          <a:p>
            <a:pPr marL="0" indent="0" algn="ctr">
              <a:buNone/>
            </a:pPr>
            <a:r>
              <a:rPr lang="en-US" sz="1200">
                <a:solidFill>
                  <a:srgbClr val="4C5964"/>
                </a:solidFill>
              </a:rPr>
              <a:t>Risk matrix, readiness assessment, recommendations and IC inputs</a:t>
            </a:r>
            <a:endParaRPr lang="en-US" sz="1200"/>
          </a:p>
        </p:txBody>
      </p:sp>
      <p:sp>
        <p:nvSpPr>
          <p:cNvPr id="33" name="Shape 31"/>
          <p:cNvSpPr/>
          <p:nvPr/>
        </p:nvSpPr>
        <p:spPr>
          <a:xfrm>
            <a:off x="777240" y="4114800"/>
            <a:ext cx="10652760" cy="1097280"/>
          </a:xfrm>
          <a:prstGeom prst="roundRect">
            <a:avLst>
              <a:gd name="adj" fmla="val 6667"/>
            </a:avLst>
          </a:prstGeom>
          <a:solidFill>
            <a:srgbClr val="F9FBFC"/>
          </a:solidFill>
          <a:ln w="12700">
            <a:solidFill>
              <a:srgbClr val="D3DE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32"/>
          <p:cNvSpPr/>
          <p:nvPr/>
        </p:nvSpPr>
        <p:spPr>
          <a:xfrm>
            <a:off x="1005840" y="4206240"/>
            <a:ext cx="27432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0B4778"/>
                </a:solidFill>
              </a:rPr>
              <a:t>Important expectations</a:t>
            </a:r>
            <a:endParaRPr lang="en-US" sz="1500"/>
          </a:p>
        </p:txBody>
      </p:sp>
      <p:sp>
        <p:nvSpPr>
          <p:cNvPr id="35" name="Text 33"/>
          <p:cNvSpPr/>
          <p:nvPr/>
        </p:nvSpPr>
        <p:spPr>
          <a:xfrm>
            <a:off x="1005840" y="4590288"/>
            <a:ext cx="10058400" cy="310896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300">
                <a:solidFill>
                  <a:srgbClr val="1D2830"/>
                </a:solidFill>
              </a:rPr>
              <a:t>Maintain independence, confidentiality and professional integrity. Disclose any conflict of interest before undertaking any assessment.</a:t>
            </a:r>
            <a:endParaRPr lang="en-US" sz="1300"/>
          </a:p>
        </p:txBody>
      </p:sp>
      <p:sp>
        <p:nvSpPr>
          <p:cNvPr id="36" name="Text 34"/>
          <p:cNvSpPr/>
          <p:nvPr/>
        </p:nvSpPr>
        <p:spPr>
          <a:xfrm>
            <a:off x="1005840" y="4992624"/>
            <a:ext cx="1005840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>
                <a:solidFill>
                  <a:srgbClr val="4C5964"/>
                </a:solidFill>
              </a:rPr>
              <a:t>Output quality matters: findings should be evidence-based, concise, actionable and useful for decision-making</a:t>
            </a:r>
            <a:r>
              <a:rPr lang="en-US" sz="1050" i="1">
                <a:solidFill>
                  <a:srgbClr val="4C5964"/>
                </a:solidFill>
              </a:rPr>
              <a:t>.</a:t>
            </a:r>
            <a:endParaRPr lang="en-US" sz="105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CCDF27B-23E4-2C96-FCD0-17B42C1B446E}"/>
              </a:ext>
            </a:extLst>
          </p:cNvPr>
          <p:cNvSpPr txBox="1"/>
          <p:nvPr/>
        </p:nvSpPr>
        <p:spPr>
          <a:xfrm>
            <a:off x="594360" y="5689600"/>
            <a:ext cx="568452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/>
              <a:t>DDRA- Due diligence &amp; risk assessment</a:t>
            </a:r>
          </a:p>
        </p:txBody>
      </p:sp>
      <p:pic>
        <p:nvPicPr>
          <p:cNvPr id="39" name="Image 1" descr="/mnt/data/ddra_media/word/media/image1.png">
            <a:extLst>
              <a:ext uri="{FF2B5EF4-FFF2-40B4-BE49-F238E27FC236}">
                <a16:creationId xmlns:a16="http://schemas.microsoft.com/office/drawing/2014/main" id="{AA8720F9-8369-C285-916A-B31930DF6A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7200" y="271272"/>
            <a:ext cx="1264920" cy="33731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02920" y="201168"/>
            <a:ext cx="8961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0B477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Who Should Apply?</a:t>
            </a:r>
            <a:endParaRPr lang="en-US" sz="2400"/>
          </a:p>
        </p:txBody>
      </p:sp>
      <p:sp>
        <p:nvSpPr>
          <p:cNvPr id="4" name="Shape 2"/>
          <p:cNvSpPr/>
          <p:nvPr/>
        </p:nvSpPr>
        <p:spPr>
          <a:xfrm>
            <a:off x="0" y="749808"/>
            <a:ext cx="4023360" cy="54864"/>
          </a:xfrm>
          <a:prstGeom prst="rect">
            <a:avLst/>
          </a:prstGeom>
          <a:solidFill>
            <a:srgbClr val="147A92"/>
          </a:solidFill>
          <a:ln w="12700">
            <a:solidFill>
              <a:srgbClr val="147A9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023360" y="749808"/>
            <a:ext cx="3840480" cy="54864"/>
          </a:xfrm>
          <a:prstGeom prst="rect">
            <a:avLst/>
          </a:prstGeom>
          <a:solidFill>
            <a:srgbClr val="E2B84B"/>
          </a:solidFill>
          <a:ln w="12700">
            <a:solidFill>
              <a:srgbClr val="E2B8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02920" y="6537960"/>
            <a:ext cx="5943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>
                <a:solidFill>
                  <a:srgbClr val="7A8790"/>
                </a:solidFill>
              </a:rPr>
              <a:t>InSPIRE Challenge Fund | Technical Consultant Engagement</a:t>
            </a:r>
            <a:endParaRPr lang="en-US" sz="750"/>
          </a:p>
        </p:txBody>
      </p:sp>
      <p:sp>
        <p:nvSpPr>
          <p:cNvPr id="7" name="Text 5"/>
          <p:cNvSpPr/>
          <p:nvPr/>
        </p:nvSpPr>
        <p:spPr>
          <a:xfrm>
            <a:off x="11430000" y="6510528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7A8790"/>
                </a:solidFill>
              </a:rPr>
              <a:t>5</a:t>
            </a:r>
            <a:endParaRPr lang="en-US" sz="900"/>
          </a:p>
        </p:txBody>
      </p:sp>
      <p:sp>
        <p:nvSpPr>
          <p:cNvPr id="8" name="Shape 6"/>
          <p:cNvSpPr/>
          <p:nvPr/>
        </p:nvSpPr>
        <p:spPr>
          <a:xfrm>
            <a:off x="640080" y="1143000"/>
            <a:ext cx="3520440" cy="4206240"/>
          </a:xfrm>
          <a:prstGeom prst="roundRect">
            <a:avLst>
              <a:gd name="adj" fmla="val 3117"/>
            </a:avLst>
          </a:prstGeom>
          <a:solidFill>
            <a:srgbClr val="EAF4F8"/>
          </a:solidFill>
          <a:ln w="12700">
            <a:solidFill>
              <a:srgbClr val="D3DE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804672" y="1289304"/>
            <a:ext cx="31912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0B4778"/>
                </a:solidFill>
              </a:rPr>
              <a:t>Individual consultants</a:t>
            </a:r>
            <a:endParaRPr lang="en-US" sz="1500"/>
          </a:p>
        </p:txBody>
      </p:sp>
      <p:sp>
        <p:nvSpPr>
          <p:cNvPr id="10" name="Text 8"/>
          <p:cNvSpPr/>
          <p:nvPr/>
        </p:nvSpPr>
        <p:spPr>
          <a:xfrm>
            <a:off x="804672" y="1709928"/>
            <a:ext cx="3191256" cy="35112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1D2830"/>
                </a:solidFill>
              </a:rPr>
              <a:t>Bachelor’s or higher degree in engineering, environmental science, renewable energy or related fields</a:t>
            </a:r>
            <a:endParaRPr lang="en-US" sz="120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1D2830"/>
                </a:solidFill>
              </a:rPr>
              <a:t>At least 3 years of relevant professional experience</a:t>
            </a:r>
            <a:endParaRPr lang="en-US" sz="120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1D2830"/>
                </a:solidFill>
              </a:rPr>
              <a:t>Experience with challenge funds or due diligence is an advantage</a:t>
            </a:r>
            <a:endParaRPr lang="en-US" sz="1200"/>
          </a:p>
        </p:txBody>
      </p:sp>
      <p:sp>
        <p:nvSpPr>
          <p:cNvPr id="11" name="Shape 9"/>
          <p:cNvSpPr/>
          <p:nvPr/>
        </p:nvSpPr>
        <p:spPr>
          <a:xfrm>
            <a:off x="4434840" y="1143000"/>
            <a:ext cx="3520440" cy="4206240"/>
          </a:xfrm>
          <a:prstGeom prst="roundRect">
            <a:avLst>
              <a:gd name="adj" fmla="val 3117"/>
            </a:avLst>
          </a:prstGeom>
          <a:solidFill>
            <a:srgbClr val="EAF5EF"/>
          </a:solidFill>
          <a:ln w="12700">
            <a:solidFill>
              <a:srgbClr val="D3DE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599432" y="1289304"/>
            <a:ext cx="319125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0B4778"/>
                </a:solidFill>
              </a:rPr>
              <a:t>Consultancy firms</a:t>
            </a:r>
            <a:endParaRPr lang="en-US" sz="1500"/>
          </a:p>
        </p:txBody>
      </p:sp>
      <p:sp>
        <p:nvSpPr>
          <p:cNvPr id="13" name="Text 11"/>
          <p:cNvSpPr/>
          <p:nvPr/>
        </p:nvSpPr>
        <p:spPr>
          <a:xfrm>
            <a:off x="4599432" y="1709928"/>
            <a:ext cx="3191256" cy="35112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1D2830"/>
                </a:solidFill>
              </a:rPr>
              <a:t>At least 3 years of similar service experience in RE, EE or related fields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1D2830"/>
                </a:solidFill>
              </a:rPr>
              <a:t>Multidisciplinary team with relevant qualifications and experience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1D2830"/>
                </a:solidFill>
              </a:rPr>
              <a:t>Donor-funded project experience will add value</a:t>
            </a:r>
          </a:p>
        </p:txBody>
      </p:sp>
      <p:sp>
        <p:nvSpPr>
          <p:cNvPr id="14" name="Shape 12"/>
          <p:cNvSpPr/>
          <p:nvPr/>
        </p:nvSpPr>
        <p:spPr>
          <a:xfrm>
            <a:off x="8229600" y="1143000"/>
            <a:ext cx="3337560" cy="4206240"/>
          </a:xfrm>
          <a:prstGeom prst="roundRect">
            <a:avLst>
              <a:gd name="adj" fmla="val 3288"/>
            </a:avLst>
          </a:prstGeom>
          <a:solidFill>
            <a:srgbClr val="FFF4D3"/>
          </a:solidFill>
          <a:ln w="12700">
            <a:solidFill>
              <a:srgbClr val="D3DE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3"/>
          <p:cNvSpPr/>
          <p:nvPr/>
        </p:nvSpPr>
        <p:spPr>
          <a:xfrm>
            <a:off x="8394192" y="1289304"/>
            <a:ext cx="300837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0B4778"/>
                </a:solidFill>
              </a:rPr>
              <a:t>Specific strengths</a:t>
            </a:r>
            <a:endParaRPr lang="en-US" sz="1500"/>
          </a:p>
        </p:txBody>
      </p:sp>
      <p:sp>
        <p:nvSpPr>
          <p:cNvPr id="16" name="Text 14"/>
          <p:cNvSpPr/>
          <p:nvPr/>
        </p:nvSpPr>
        <p:spPr>
          <a:xfrm>
            <a:off x="8394192" y="1709928"/>
            <a:ext cx="3008376" cy="35112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1D2830"/>
                </a:solidFill>
              </a:rPr>
              <a:t>Technical, financial and ESG due diligence in industrial or infrastructure projects</a:t>
            </a:r>
            <a:endParaRPr lang="en-US" sz="120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1D2830"/>
                </a:solidFill>
              </a:rPr>
              <a:t>Strong understanding of RMG operations and sustainability standards</a:t>
            </a:r>
            <a:endParaRPr lang="en-US" sz="120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1D2830"/>
                </a:solidFill>
              </a:rPr>
              <a:t>Ability to conduct inspections and write clear, actionable reports</a:t>
            </a:r>
            <a:endParaRPr lang="en-US" sz="120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1D2830"/>
                </a:solidFill>
              </a:rPr>
              <a:t>High ethical standards and independence</a:t>
            </a:r>
            <a:endParaRPr lang="en-US" sz="1200"/>
          </a:p>
        </p:txBody>
      </p:sp>
      <p:pic>
        <p:nvPicPr>
          <p:cNvPr id="18" name="Image 1" descr="/mnt/data/ddra_media/word/media/image1.png">
            <a:extLst>
              <a:ext uri="{FF2B5EF4-FFF2-40B4-BE49-F238E27FC236}">
                <a16:creationId xmlns:a16="http://schemas.microsoft.com/office/drawing/2014/main" id="{C66A8DC6-27CF-DBC3-C8A4-DC75CCB60E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7200" y="271272"/>
            <a:ext cx="1264920" cy="33731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713232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" name="Text 1"/>
          <p:cNvSpPr/>
          <p:nvPr/>
        </p:nvSpPr>
        <p:spPr>
          <a:xfrm>
            <a:off x="502920" y="201168"/>
            <a:ext cx="8961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>
                <a:solidFill>
                  <a:srgbClr val="0B4778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Engagement, Evaluation and Submission</a:t>
            </a:r>
            <a:endParaRPr lang="en-US" sz="2400"/>
          </a:p>
        </p:txBody>
      </p:sp>
      <p:sp>
        <p:nvSpPr>
          <p:cNvPr id="4" name="Shape 2"/>
          <p:cNvSpPr/>
          <p:nvPr/>
        </p:nvSpPr>
        <p:spPr>
          <a:xfrm>
            <a:off x="0" y="749808"/>
            <a:ext cx="4023360" cy="54864"/>
          </a:xfrm>
          <a:prstGeom prst="rect">
            <a:avLst/>
          </a:prstGeom>
          <a:solidFill>
            <a:srgbClr val="147A92"/>
          </a:solidFill>
          <a:ln w="12700">
            <a:solidFill>
              <a:srgbClr val="147A9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023360" y="749808"/>
            <a:ext cx="3840480" cy="54864"/>
          </a:xfrm>
          <a:prstGeom prst="rect">
            <a:avLst/>
          </a:prstGeom>
          <a:solidFill>
            <a:srgbClr val="E2B84B"/>
          </a:solidFill>
          <a:ln w="12700">
            <a:solidFill>
              <a:srgbClr val="E2B8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4"/>
          <p:cNvSpPr/>
          <p:nvPr/>
        </p:nvSpPr>
        <p:spPr>
          <a:xfrm>
            <a:off x="502920" y="6537960"/>
            <a:ext cx="594360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50">
                <a:solidFill>
                  <a:srgbClr val="7A8790"/>
                </a:solidFill>
              </a:rPr>
              <a:t>InSPIRE Challenge Fund | Technical Consultant Engagement</a:t>
            </a:r>
            <a:endParaRPr lang="en-US" sz="750"/>
          </a:p>
        </p:txBody>
      </p:sp>
      <p:sp>
        <p:nvSpPr>
          <p:cNvPr id="7" name="Text 5"/>
          <p:cNvSpPr/>
          <p:nvPr/>
        </p:nvSpPr>
        <p:spPr>
          <a:xfrm>
            <a:off x="11430000" y="6510528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7A8790"/>
                </a:solidFill>
              </a:rPr>
              <a:t>6</a:t>
            </a:r>
            <a:endParaRPr lang="en-US" sz="900"/>
          </a:p>
        </p:txBody>
      </p:sp>
      <p:sp>
        <p:nvSpPr>
          <p:cNvPr id="8" name="Shape 6"/>
          <p:cNvSpPr/>
          <p:nvPr/>
        </p:nvSpPr>
        <p:spPr>
          <a:xfrm>
            <a:off x="594360" y="1078992"/>
            <a:ext cx="3566160" cy="1920240"/>
          </a:xfrm>
          <a:prstGeom prst="roundRect">
            <a:avLst>
              <a:gd name="adj" fmla="val 5714"/>
            </a:avLst>
          </a:prstGeom>
          <a:solidFill>
            <a:srgbClr val="EAF4F8"/>
          </a:solidFill>
          <a:ln w="12700">
            <a:solidFill>
              <a:srgbClr val="D3DE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758952" y="1225296"/>
            <a:ext cx="323697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0B4778"/>
                </a:solidFill>
              </a:rPr>
              <a:t>Engagement model</a:t>
            </a:r>
            <a:endParaRPr lang="en-US" sz="1500"/>
          </a:p>
        </p:txBody>
      </p:sp>
      <p:sp>
        <p:nvSpPr>
          <p:cNvPr id="10" name="Text 8"/>
          <p:cNvSpPr/>
          <p:nvPr/>
        </p:nvSpPr>
        <p:spPr>
          <a:xfrm>
            <a:off x="758952" y="1645920"/>
            <a:ext cx="3236976" cy="12252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1D2830"/>
                </a:solidFill>
              </a:rPr>
              <a:t>Part-time and deliverable-based framework contract</a:t>
            </a:r>
            <a:endParaRPr lang="en-US" sz="120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1D2830"/>
                </a:solidFill>
              </a:rPr>
              <a:t>Work Orders issued for each assignment</a:t>
            </a:r>
            <a:endParaRPr lang="en-US" sz="120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1D2830"/>
                </a:solidFill>
              </a:rPr>
              <a:t>On-site and off-site work across Bangladesh as required</a:t>
            </a:r>
            <a:endParaRPr lang="en-US" sz="120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1D2830"/>
                </a:solidFill>
              </a:rPr>
              <a:t>Expected period: contract award to September 2028</a:t>
            </a:r>
            <a:endParaRPr lang="en-US" sz="1200"/>
          </a:p>
        </p:txBody>
      </p:sp>
      <p:sp>
        <p:nvSpPr>
          <p:cNvPr id="11" name="Shape 9"/>
          <p:cNvSpPr/>
          <p:nvPr/>
        </p:nvSpPr>
        <p:spPr>
          <a:xfrm>
            <a:off x="579122" y="3086100"/>
            <a:ext cx="3566160" cy="2331720"/>
          </a:xfrm>
          <a:prstGeom prst="roundRect">
            <a:avLst>
              <a:gd name="adj" fmla="val 4706"/>
            </a:avLst>
          </a:prstGeom>
          <a:solidFill>
            <a:srgbClr val="EAF5EF"/>
          </a:solidFill>
          <a:ln w="12700">
            <a:solidFill>
              <a:srgbClr val="D3DEE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743714" y="3232404"/>
            <a:ext cx="3236976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0B4778"/>
                </a:solidFill>
              </a:rPr>
              <a:t>Documents to submit</a:t>
            </a:r>
            <a:endParaRPr lang="en-US" sz="1500"/>
          </a:p>
        </p:txBody>
      </p:sp>
      <p:sp>
        <p:nvSpPr>
          <p:cNvPr id="13" name="Text 11"/>
          <p:cNvSpPr/>
          <p:nvPr/>
        </p:nvSpPr>
        <p:spPr>
          <a:xfrm>
            <a:off x="743714" y="3653028"/>
            <a:ext cx="3236976" cy="16367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1D2830"/>
                </a:solidFill>
              </a:rPr>
              <a:t>Brief understanding of the ToR</a:t>
            </a:r>
            <a:endParaRPr lang="en-US" sz="120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1D2830"/>
                </a:solidFill>
              </a:rPr>
              <a:t>CVs of experts / consultants</a:t>
            </a:r>
            <a:endParaRPr lang="en-US" sz="120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err="1">
                <a:solidFill>
                  <a:srgbClr val="1D2830"/>
                </a:solidFill>
              </a:rPr>
              <a:t>Organisational</a:t>
            </a:r>
            <a:r>
              <a:rPr lang="en-US" sz="1200">
                <a:solidFill>
                  <a:srgbClr val="1D2830"/>
                </a:solidFill>
              </a:rPr>
              <a:t> profile, if firm</a:t>
            </a:r>
            <a:endParaRPr lang="en-US" sz="120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1D2830"/>
                </a:solidFill>
              </a:rPr>
              <a:t>Relevant experience and evidence of similar assignments</a:t>
            </a:r>
            <a:endParaRPr lang="en-US" sz="120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>
                <a:solidFill>
                  <a:srgbClr val="1D2830"/>
                </a:solidFill>
              </a:rPr>
              <a:t>Legal documents and all-inclusive daily rate</a:t>
            </a:r>
            <a:endParaRPr lang="en-US" sz="1200"/>
          </a:p>
        </p:txBody>
      </p:sp>
      <p:sp>
        <p:nvSpPr>
          <p:cNvPr id="14" name="Text 12"/>
          <p:cNvSpPr/>
          <p:nvPr/>
        </p:nvSpPr>
        <p:spPr>
          <a:xfrm>
            <a:off x="4693922" y="1090422"/>
            <a:ext cx="28346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0B4778"/>
                </a:solidFill>
              </a:rPr>
              <a:t>Evaluation weighting</a:t>
            </a:r>
            <a:endParaRPr lang="en-US" sz="1800"/>
          </a:p>
        </p:txBody>
      </p:sp>
      <p:sp>
        <p:nvSpPr>
          <p:cNvPr id="15" name="Text 13"/>
          <p:cNvSpPr/>
          <p:nvPr/>
        </p:nvSpPr>
        <p:spPr>
          <a:xfrm>
            <a:off x="4693922" y="1492758"/>
            <a:ext cx="3429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>
                <a:solidFill>
                  <a:srgbClr val="1D2830"/>
                </a:solidFill>
              </a:rPr>
              <a:t>Understanding of assignment</a:t>
            </a:r>
            <a:endParaRPr lang="en-US" sz="1200" b="1"/>
          </a:p>
        </p:txBody>
      </p:sp>
      <p:sp>
        <p:nvSpPr>
          <p:cNvPr id="17" name="Text 15"/>
          <p:cNvSpPr/>
          <p:nvPr/>
        </p:nvSpPr>
        <p:spPr>
          <a:xfrm>
            <a:off x="10454642" y="1474470"/>
            <a:ext cx="457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>
                <a:solidFill>
                  <a:srgbClr val="1D2830"/>
                </a:solidFill>
              </a:rPr>
              <a:t>10%</a:t>
            </a:r>
            <a:endParaRPr lang="en-US" sz="1050"/>
          </a:p>
        </p:txBody>
      </p:sp>
      <p:sp>
        <p:nvSpPr>
          <p:cNvPr id="18" name="Text 16"/>
          <p:cNvSpPr/>
          <p:nvPr/>
        </p:nvSpPr>
        <p:spPr>
          <a:xfrm>
            <a:off x="4693922" y="2068830"/>
            <a:ext cx="3429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>
                <a:solidFill>
                  <a:srgbClr val="1D2830"/>
                </a:solidFill>
              </a:rPr>
              <a:t>Technical expertise</a:t>
            </a:r>
            <a:endParaRPr lang="en-US" sz="1200" b="1"/>
          </a:p>
        </p:txBody>
      </p:sp>
      <p:sp>
        <p:nvSpPr>
          <p:cNvPr id="19" name="Shape 17"/>
          <p:cNvSpPr/>
          <p:nvPr/>
        </p:nvSpPr>
        <p:spPr>
          <a:xfrm>
            <a:off x="8232650" y="2605939"/>
            <a:ext cx="2057400" cy="164592"/>
          </a:xfrm>
          <a:prstGeom prst="rect">
            <a:avLst/>
          </a:prstGeom>
          <a:solidFill>
            <a:srgbClr val="E2B84B"/>
          </a:solidFill>
          <a:ln w="12700">
            <a:solidFill>
              <a:srgbClr val="E2B8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8"/>
          <p:cNvSpPr/>
          <p:nvPr/>
        </p:nvSpPr>
        <p:spPr>
          <a:xfrm>
            <a:off x="10454642" y="2050542"/>
            <a:ext cx="457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>
                <a:solidFill>
                  <a:srgbClr val="1D2830"/>
                </a:solidFill>
              </a:rPr>
              <a:t>20%</a:t>
            </a:r>
            <a:endParaRPr lang="en-US" sz="1050"/>
          </a:p>
        </p:txBody>
      </p:sp>
      <p:sp>
        <p:nvSpPr>
          <p:cNvPr id="21" name="Text 19"/>
          <p:cNvSpPr/>
          <p:nvPr/>
        </p:nvSpPr>
        <p:spPr>
          <a:xfrm>
            <a:off x="4693922" y="2644902"/>
            <a:ext cx="3429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200" b="1">
                <a:solidFill>
                  <a:srgbClr val="1D2830"/>
                </a:solidFill>
              </a:rPr>
              <a:t>Prior experience in green technology/ financial sector/ RMG industry</a:t>
            </a:r>
            <a:endParaRPr lang="en-US" sz="1200" b="1"/>
          </a:p>
        </p:txBody>
      </p:sp>
      <p:sp>
        <p:nvSpPr>
          <p:cNvPr id="22" name="Shape 20"/>
          <p:cNvSpPr/>
          <p:nvPr/>
        </p:nvSpPr>
        <p:spPr>
          <a:xfrm>
            <a:off x="8232650" y="2074011"/>
            <a:ext cx="1371600" cy="164592"/>
          </a:xfrm>
          <a:prstGeom prst="rect">
            <a:avLst/>
          </a:prstGeom>
          <a:solidFill>
            <a:srgbClr val="147A92"/>
          </a:solidFill>
          <a:ln w="12700">
            <a:solidFill>
              <a:srgbClr val="147A9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21"/>
          <p:cNvSpPr/>
          <p:nvPr/>
        </p:nvSpPr>
        <p:spPr>
          <a:xfrm>
            <a:off x="10454642" y="2626614"/>
            <a:ext cx="457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>
                <a:solidFill>
                  <a:srgbClr val="1D2830"/>
                </a:solidFill>
              </a:rPr>
              <a:t>30%</a:t>
            </a:r>
            <a:endParaRPr lang="en-US" sz="1050"/>
          </a:p>
        </p:txBody>
      </p:sp>
      <p:sp>
        <p:nvSpPr>
          <p:cNvPr id="24" name="Text 22"/>
          <p:cNvSpPr/>
          <p:nvPr/>
        </p:nvSpPr>
        <p:spPr>
          <a:xfrm>
            <a:off x="4693922" y="3220974"/>
            <a:ext cx="3429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>
                <a:solidFill>
                  <a:srgbClr val="1D2830"/>
                </a:solidFill>
              </a:rPr>
              <a:t>Financial Proposal</a:t>
            </a:r>
            <a:endParaRPr lang="en-US" sz="1200" b="1"/>
          </a:p>
        </p:txBody>
      </p:sp>
      <p:sp>
        <p:nvSpPr>
          <p:cNvPr id="25" name="Shape 23"/>
          <p:cNvSpPr/>
          <p:nvPr/>
        </p:nvSpPr>
        <p:spPr>
          <a:xfrm>
            <a:off x="8260082" y="3742944"/>
            <a:ext cx="685800" cy="164592"/>
          </a:xfrm>
          <a:prstGeom prst="rect">
            <a:avLst/>
          </a:prstGeom>
          <a:solidFill>
            <a:srgbClr val="1D6F9F"/>
          </a:solidFill>
          <a:ln w="12700">
            <a:solidFill>
              <a:srgbClr val="1D6F9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24"/>
          <p:cNvSpPr/>
          <p:nvPr/>
        </p:nvSpPr>
        <p:spPr>
          <a:xfrm>
            <a:off x="10454642" y="3202686"/>
            <a:ext cx="457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>
                <a:solidFill>
                  <a:srgbClr val="1D2830"/>
                </a:solidFill>
              </a:rPr>
              <a:t>30%</a:t>
            </a:r>
            <a:endParaRPr lang="en-US" sz="1050"/>
          </a:p>
        </p:txBody>
      </p:sp>
      <p:sp>
        <p:nvSpPr>
          <p:cNvPr id="27" name="Text 25"/>
          <p:cNvSpPr/>
          <p:nvPr/>
        </p:nvSpPr>
        <p:spPr>
          <a:xfrm>
            <a:off x="4693922" y="3797046"/>
            <a:ext cx="342900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>
                <a:solidFill>
                  <a:srgbClr val="1D2830"/>
                </a:solidFill>
              </a:rPr>
              <a:t>Presentation</a:t>
            </a:r>
            <a:endParaRPr lang="en-US" sz="1200" b="1"/>
          </a:p>
        </p:txBody>
      </p:sp>
      <p:sp>
        <p:nvSpPr>
          <p:cNvPr id="28" name="Shape 26"/>
          <p:cNvSpPr/>
          <p:nvPr/>
        </p:nvSpPr>
        <p:spPr>
          <a:xfrm>
            <a:off x="8232650" y="1510131"/>
            <a:ext cx="685800" cy="164592"/>
          </a:xfrm>
          <a:prstGeom prst="rect">
            <a:avLst/>
          </a:prstGeom>
          <a:solidFill>
            <a:srgbClr val="1D6F9F"/>
          </a:solidFill>
          <a:ln w="12700">
            <a:solidFill>
              <a:srgbClr val="1D6F9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10454642" y="3778758"/>
            <a:ext cx="45720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>
                <a:solidFill>
                  <a:srgbClr val="1D2830"/>
                </a:solidFill>
              </a:rPr>
              <a:t>10%</a:t>
            </a:r>
            <a:endParaRPr lang="en-US" sz="105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7CD64BF-22D7-33B7-6601-4574E4884372}"/>
              </a:ext>
            </a:extLst>
          </p:cNvPr>
          <p:cNvGrpSpPr/>
          <p:nvPr/>
        </p:nvGrpSpPr>
        <p:grpSpPr>
          <a:xfrm>
            <a:off x="4450082" y="4471416"/>
            <a:ext cx="6959602" cy="1691640"/>
            <a:chOff x="594360" y="5486400"/>
            <a:chExt cx="10774682" cy="969264"/>
          </a:xfrm>
        </p:grpSpPr>
        <p:sp>
          <p:nvSpPr>
            <p:cNvPr id="30" name="Shape 28"/>
            <p:cNvSpPr/>
            <p:nvPr/>
          </p:nvSpPr>
          <p:spPr>
            <a:xfrm>
              <a:off x="594360" y="5486400"/>
              <a:ext cx="10774682" cy="969264"/>
            </a:xfrm>
            <a:prstGeom prst="roundRect">
              <a:avLst>
                <a:gd name="adj" fmla="val 5926"/>
              </a:avLst>
            </a:prstGeom>
            <a:solidFill>
              <a:srgbClr val="F9FBFC"/>
            </a:solidFill>
            <a:ln w="12700">
              <a:solidFill>
                <a:srgbClr val="D3DEE7"/>
              </a:solidFill>
              <a:prstDash val="soli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Text 29"/>
            <p:cNvSpPr/>
            <p:nvPr/>
          </p:nvSpPr>
          <p:spPr>
            <a:xfrm>
              <a:off x="822957" y="5529072"/>
              <a:ext cx="1769041" cy="178687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500" b="1">
                  <a:solidFill>
                    <a:srgbClr val="0B4778"/>
                  </a:solidFill>
                </a:rPr>
                <a:t>Submission</a:t>
              </a:r>
              <a:endParaRPr lang="en-US" sz="1500"/>
            </a:p>
          </p:txBody>
        </p:sp>
        <p:sp>
          <p:nvSpPr>
            <p:cNvPr id="32" name="Text 30"/>
            <p:cNvSpPr/>
            <p:nvPr/>
          </p:nvSpPr>
          <p:spPr>
            <a:xfrm>
              <a:off x="822958" y="5852160"/>
              <a:ext cx="10408924" cy="283464"/>
            </a:xfrm>
            <a:prstGeom prst="rect">
              <a:avLst/>
            </a:prstGeom>
            <a:noFill/>
            <a:ln/>
          </p:spPr>
          <p:txBody>
            <a:bodyPr wrap="square" lIns="254" tIns="254" rIns="254" bIns="254" rtlCol="0" anchor="ctr">
              <a:noAutofit/>
            </a:bodyPr>
            <a:lstStyle/>
            <a:p>
              <a:pPr marL="0" indent="0">
                <a:buNone/>
              </a:pPr>
              <a:r>
                <a:rPr lang="en-US" sz="1200" dirty="0">
                  <a:solidFill>
                    <a:srgbClr val="1D2830"/>
                  </a:solidFill>
                </a:rPr>
                <a:t>Submit to </a:t>
              </a:r>
              <a:r>
                <a:rPr lang="en-US" sz="1200" b="1" dirty="0">
                  <a:solidFill>
                    <a:srgbClr val="1D2830"/>
                  </a:solidFill>
                </a:rPr>
                <a:t>bgd.inspire@swisscontact.org</a:t>
              </a:r>
              <a:r>
                <a:rPr lang="en-US" sz="1200" dirty="0">
                  <a:solidFill>
                    <a:srgbClr val="1D2830"/>
                  </a:solidFill>
                </a:rPr>
                <a:t> by </a:t>
              </a:r>
              <a:r>
                <a:rPr lang="en-US" sz="1200" b="1" dirty="0">
                  <a:solidFill>
                    <a:srgbClr val="1D2830"/>
                  </a:solidFill>
                </a:rPr>
                <a:t>September 15, 2026</a:t>
              </a:r>
              <a:r>
                <a:rPr lang="en-US" sz="1200" dirty="0">
                  <a:solidFill>
                    <a:srgbClr val="1D2830"/>
                  </a:solidFill>
                </a:rPr>
                <a:t>. Subject line: “</a:t>
              </a:r>
              <a:r>
                <a:rPr lang="en-US" sz="1200" b="1" dirty="0">
                  <a:solidFill>
                    <a:srgbClr val="1D2830"/>
                  </a:solidFill>
                </a:rPr>
                <a:t>Application for Consultant to Provide Technical Assistance for InSPIRE Project</a:t>
              </a:r>
              <a:r>
                <a:rPr lang="en-US" sz="1200" dirty="0">
                  <a:solidFill>
                    <a:srgbClr val="1D2830"/>
                  </a:solidFill>
                </a:rPr>
                <a:t>”. Queries may be sent by September 12, 2026.</a:t>
              </a:r>
              <a:endParaRPr lang="en-US" sz="1200" dirty="0"/>
            </a:p>
          </p:txBody>
        </p:sp>
        <p:sp>
          <p:nvSpPr>
            <p:cNvPr id="33" name="Text 31"/>
            <p:cNvSpPr/>
            <p:nvPr/>
          </p:nvSpPr>
          <p:spPr>
            <a:xfrm>
              <a:off x="822958" y="6256528"/>
              <a:ext cx="10408924" cy="82296"/>
            </a:xfrm>
            <a:prstGeom prst="rect">
              <a:avLst/>
            </a:prstGeom>
            <a:noFill/>
            <a:ln/>
          </p:spPr>
          <p:txBody>
            <a:bodyPr wrap="square" lIns="0" tIns="0" rIns="0" bIns="0" rtlCol="0" anchor="ctr"/>
            <a:lstStyle/>
            <a:p>
              <a:pPr marL="0" indent="0">
                <a:buNone/>
              </a:pPr>
              <a:r>
                <a:rPr lang="en-US" sz="1200" i="1"/>
                <a:t>Shortlisted applicants will be asked to present up to 6 slides during the evaluation session</a:t>
              </a:r>
              <a:r>
                <a:rPr lang="en-US" sz="1200" i="1">
                  <a:solidFill>
                    <a:srgbClr val="4C5964"/>
                  </a:solidFill>
                </a:rPr>
                <a:t>.</a:t>
              </a:r>
              <a:endParaRPr lang="en-US" sz="1200"/>
            </a:p>
          </p:txBody>
        </p:sp>
      </p:grpSp>
      <p:pic>
        <p:nvPicPr>
          <p:cNvPr id="35" name="Image 1" descr="/mnt/data/ddra_media/word/media/image1.png">
            <a:extLst>
              <a:ext uri="{FF2B5EF4-FFF2-40B4-BE49-F238E27FC236}">
                <a16:creationId xmlns:a16="http://schemas.microsoft.com/office/drawing/2014/main" id="{3EF21158-9009-6856-F90A-95D90CBCAF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17200" y="271272"/>
            <a:ext cx="1264920" cy="337312"/>
          </a:xfrm>
          <a:prstGeom prst="rect">
            <a:avLst/>
          </a:prstGeom>
        </p:spPr>
      </p:pic>
      <p:sp>
        <p:nvSpPr>
          <p:cNvPr id="39" name="Shape 17">
            <a:extLst>
              <a:ext uri="{FF2B5EF4-FFF2-40B4-BE49-F238E27FC236}">
                <a16:creationId xmlns:a16="http://schemas.microsoft.com/office/drawing/2014/main" id="{D4569C0E-3757-DFB5-E6CE-8D84DC6E8470}"/>
              </a:ext>
            </a:extLst>
          </p:cNvPr>
          <p:cNvSpPr/>
          <p:nvPr/>
        </p:nvSpPr>
        <p:spPr>
          <a:xfrm>
            <a:off x="8232650" y="3174441"/>
            <a:ext cx="2057400" cy="164592"/>
          </a:xfrm>
          <a:prstGeom prst="rect">
            <a:avLst/>
          </a:prstGeom>
          <a:solidFill>
            <a:srgbClr val="E2B84B"/>
          </a:solidFill>
          <a:ln w="12700">
            <a:solidFill>
              <a:srgbClr val="E2B84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759</Words>
  <Application>Microsoft Office PowerPoint</Application>
  <PresentationFormat>Widescreen</PresentationFormat>
  <Paragraphs>115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Swisscontact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InSPIRE Technical Assistance Consultant: Applicant Briefing</dc:title>
  <dc:subject>InSPIRE Technical Consultant ToR applicant briefing</dc:subject>
  <dc:creator>OpenAI</dc:creator>
  <cp:lastModifiedBy>Farzana Boby</cp:lastModifiedBy>
  <cp:revision>4</cp:revision>
  <dcterms:created xsi:type="dcterms:W3CDTF">2026-08-23T10:07:07Z</dcterms:created>
  <dcterms:modified xsi:type="dcterms:W3CDTF">2026-08-31T12:05:17Z</dcterms:modified>
</cp:coreProperties>
</file>